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20"/>
  </p:notesMasterIdLst>
  <p:sldIdLst>
    <p:sldId id="368" r:id="rId2"/>
    <p:sldId id="371" r:id="rId3"/>
    <p:sldId id="386" r:id="rId4"/>
    <p:sldId id="372" r:id="rId5"/>
    <p:sldId id="373" r:id="rId6"/>
    <p:sldId id="374" r:id="rId7"/>
    <p:sldId id="385" r:id="rId8"/>
    <p:sldId id="375" r:id="rId9"/>
    <p:sldId id="369" r:id="rId10"/>
    <p:sldId id="370" r:id="rId11"/>
    <p:sldId id="376" r:id="rId12"/>
    <p:sldId id="377" r:id="rId13"/>
    <p:sldId id="378" r:id="rId14"/>
    <p:sldId id="379" r:id="rId15"/>
    <p:sldId id="380" r:id="rId16"/>
    <p:sldId id="384" r:id="rId17"/>
    <p:sldId id="381" r:id="rId18"/>
    <p:sldId id="382"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5" autoAdjust="0"/>
    <p:restoredTop sz="94776" autoAdjust="0"/>
  </p:normalViewPr>
  <p:slideViewPr>
    <p:cSldViewPr>
      <p:cViewPr varScale="1">
        <p:scale>
          <a:sx n="78" d="100"/>
          <a:sy n="78" d="100"/>
        </p:scale>
        <p:origin x="-28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4F1528A-DC70-488B-8C49-6BD8AA4BD453}" type="datetimeFigureOut">
              <a:rPr lang="en-US"/>
              <a:pPr>
                <a:defRPr/>
              </a:pPr>
              <a:t>11/26/2012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291E652-D741-4CAD-8D4D-5A5A97034C5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2FE591-167A-402C-AD1E-0DC9BEC80F81}" type="slidenum">
              <a:rPr lang="en-US" smtClean="0"/>
              <a:pPr/>
              <a:t>13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CC1BFA3-02D3-49D4-BCB0-EF104E4778C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464893-543D-48F3-8D0E-C5E72E4FA96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3C68F9-45B1-46F8-9E12-52D1868B8C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32464-E8A0-4855-80AC-3663B301B2A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3A63C5-379A-4272-B1FD-9F1B5A57E48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82F7FC-CF74-4D79-AD28-BD1F6A6631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A10C2E4-39A1-427C-8AF4-AB0EFA63D3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6E209F0-8F6E-481A-9AFC-C333A941C19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09D87C-5809-4196-92D3-F0E42DB2F25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F565FD6-E715-412F-B66D-76847399CD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D1433E7-71ED-4BD4-B2FD-736FEE1F8E7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A5D99A6-1104-4642-A6E0-6F665BC1770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youtube.com/watch?feature=player_detailpage&amp;v=f6jfI10WMG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youtube.com/watch?feature=player_detailpage&amp;v=uZq_U2hbnv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p:cNvSpPr>
          <p:nvPr>
            <p:ph type="title"/>
          </p:nvPr>
        </p:nvSpPr>
        <p:spPr>
          <a:xfrm>
            <a:off x="457200" y="307975"/>
            <a:ext cx="8229600" cy="1139825"/>
          </a:xfrm>
        </p:spPr>
        <p:txBody>
          <a:bodyPr/>
          <a:lstStyle/>
          <a:p>
            <a:pPr eaLnBrk="1" hangingPunct="1"/>
            <a:r>
              <a:rPr lang="en-US" smtClean="0">
                <a:latin typeface="Arial Black" pitchFamily="34" charset="0"/>
              </a:rPr>
              <a:t>Karen Danielsen Horney</a:t>
            </a:r>
          </a:p>
        </p:txBody>
      </p:sp>
      <p:sp>
        <p:nvSpPr>
          <p:cNvPr id="61443" name="Rectangle 3"/>
          <p:cNvSpPr>
            <a:spLocks noGrp="1"/>
          </p:cNvSpPr>
          <p:nvPr>
            <p:ph type="body" idx="1"/>
          </p:nvPr>
        </p:nvSpPr>
        <p:spPr>
          <a:xfrm>
            <a:off x="457200" y="1600200"/>
            <a:ext cx="8382000" cy="5029200"/>
          </a:xfrm>
        </p:spPr>
        <p:txBody>
          <a:bodyPr/>
          <a:lstStyle/>
          <a:p>
            <a:pPr eaLnBrk="1" hangingPunct="1"/>
            <a:r>
              <a:rPr lang="en-US" smtClean="0">
                <a:latin typeface="Tahoma" pitchFamily="34" charset="0"/>
              </a:rPr>
              <a:t>Horney</a:t>
            </a:r>
            <a:r>
              <a:rPr lang="en-US" i="1" smtClean="0">
                <a:latin typeface="Tahoma" pitchFamily="34" charset="0"/>
              </a:rPr>
              <a:t> </a:t>
            </a:r>
            <a:r>
              <a:rPr lang="en-US" smtClean="0">
                <a:latin typeface="Tahoma" pitchFamily="34" charset="0"/>
              </a:rPr>
              <a:t>was a powerful critic of Freudian theory who, among other things, stressed  socio-cultural influences on personality development and neurosis.</a:t>
            </a:r>
          </a:p>
          <a:p>
            <a:pPr eaLnBrk="1" hangingPunct="1"/>
            <a:r>
              <a:rPr lang="en-US" smtClean="0">
                <a:latin typeface="Tahoma" pitchFamily="34" charset="0"/>
              </a:rPr>
              <a:t>Horney argued that during the course of development and the emergence of the </a:t>
            </a:r>
            <a:r>
              <a:rPr lang="en-US" b="1" smtClean="0">
                <a:latin typeface="Tahoma" pitchFamily="34" charset="0"/>
              </a:rPr>
              <a:t>real self</a:t>
            </a:r>
            <a:r>
              <a:rPr lang="en-US" smtClean="0">
                <a:latin typeface="Tahoma" pitchFamily="34" charset="0"/>
              </a:rPr>
              <a:t>, children may experience </a:t>
            </a:r>
            <a:r>
              <a:rPr lang="en-US" i="1" smtClean="0">
                <a:latin typeface="Tahoma" pitchFamily="34" charset="0"/>
              </a:rPr>
              <a:t>basic anxiety </a:t>
            </a:r>
            <a:r>
              <a:rPr lang="en-US" smtClean="0">
                <a:latin typeface="Tahoma" pitchFamily="34" charset="0"/>
              </a:rPr>
              <a:t>and, in some cases, a person may develop </a:t>
            </a:r>
            <a:r>
              <a:rPr lang="en-US" b="1" smtClean="0">
                <a:latin typeface="Tahoma" pitchFamily="34" charset="0"/>
              </a:rPr>
              <a:t>neurotic trends </a:t>
            </a:r>
            <a:r>
              <a:rPr lang="en-US" smtClean="0">
                <a:latin typeface="Tahoma" pitchFamily="34" charset="0"/>
              </a:rPr>
              <a:t>or irrational strategies of coping with basic anxiety.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pPr eaLnBrk="1" hangingPunct="1"/>
            <a:r>
              <a:rPr lang="en-US" sz="4000" smtClean="0">
                <a:latin typeface="Arial Black" pitchFamily="34" charset="0"/>
              </a:rPr>
              <a:t>Ideal Vs. Real Self</a:t>
            </a:r>
          </a:p>
        </p:txBody>
      </p:sp>
      <p:sp>
        <p:nvSpPr>
          <p:cNvPr id="63491" name="Rectangle 3"/>
          <p:cNvSpPr>
            <a:spLocks noGrp="1"/>
          </p:cNvSpPr>
          <p:nvPr>
            <p:ph type="body" idx="1"/>
          </p:nvPr>
        </p:nvSpPr>
        <p:spPr/>
        <p:txBody>
          <a:bodyPr/>
          <a:lstStyle/>
          <a:p>
            <a:pPr eaLnBrk="1" hangingPunct="1">
              <a:lnSpc>
                <a:spcPct val="90000"/>
              </a:lnSpc>
            </a:pPr>
            <a:r>
              <a:rPr lang="en-US" sz="2800" smtClean="0">
                <a:latin typeface="Tahoma" pitchFamily="34" charset="0"/>
              </a:rPr>
              <a:t>Such strategies may establish an </a:t>
            </a:r>
            <a:r>
              <a:rPr lang="en-US" sz="2800" b="1" smtClean="0">
                <a:latin typeface="Tahoma" pitchFamily="34" charset="0"/>
              </a:rPr>
              <a:t>ideal self</a:t>
            </a:r>
            <a:r>
              <a:rPr lang="en-US" sz="2800" i="1" smtClean="0">
                <a:latin typeface="Tahoma" pitchFamily="34" charset="0"/>
              </a:rPr>
              <a:t> </a:t>
            </a:r>
            <a:r>
              <a:rPr lang="en-US" sz="2800" smtClean="0">
                <a:latin typeface="Tahoma" pitchFamily="34" charset="0"/>
              </a:rPr>
              <a:t>in tension with the real self, and a neurotic person may develop </a:t>
            </a:r>
            <a:r>
              <a:rPr lang="en-US" sz="2800" i="1" smtClean="0">
                <a:latin typeface="Tahoma" pitchFamily="34" charset="0"/>
              </a:rPr>
              <a:t>blind spots </a:t>
            </a:r>
            <a:r>
              <a:rPr lang="en-US" sz="2800" smtClean="0">
                <a:latin typeface="Tahoma" pitchFamily="34" charset="0"/>
              </a:rPr>
              <a:t>by denying experiences that are inconsistent with the ideal self. These </a:t>
            </a:r>
            <a:r>
              <a:rPr lang="en-US" sz="2800" i="1" smtClean="0">
                <a:latin typeface="Tahoma" pitchFamily="34" charset="0"/>
              </a:rPr>
              <a:t>neurotic solutions </a:t>
            </a:r>
            <a:r>
              <a:rPr lang="en-US" sz="2800" smtClean="0">
                <a:latin typeface="Tahoma" pitchFamily="34" charset="0"/>
              </a:rPr>
              <a:t>may induce </a:t>
            </a:r>
            <a:r>
              <a:rPr lang="en-US" sz="2800" i="1" smtClean="0">
                <a:latin typeface="Tahoma" pitchFamily="34" charset="0"/>
              </a:rPr>
              <a:t>self-hatred </a:t>
            </a:r>
            <a:r>
              <a:rPr lang="en-US" sz="2800" smtClean="0">
                <a:latin typeface="Tahoma" pitchFamily="34" charset="0"/>
              </a:rPr>
              <a:t>or a </a:t>
            </a:r>
            <a:r>
              <a:rPr lang="en-US" sz="2800" i="1" smtClean="0">
                <a:latin typeface="Tahoma" pitchFamily="34" charset="0"/>
              </a:rPr>
              <a:t>tyranny of the should</a:t>
            </a:r>
            <a:r>
              <a:rPr lang="en-US" sz="2800" smtClean="0">
                <a:latin typeface="Tahoma" pitchFamily="34" charset="0"/>
              </a:rPr>
              <a:t>.</a:t>
            </a:r>
          </a:p>
          <a:p>
            <a:pPr eaLnBrk="1" hangingPunct="1">
              <a:lnSpc>
                <a:spcPct val="90000"/>
              </a:lnSpc>
            </a:pPr>
            <a:r>
              <a:rPr lang="en-US" sz="2800" smtClean="0">
                <a:latin typeface="Tahoma" pitchFamily="34" charset="0"/>
              </a:rPr>
              <a:t>Horney also investigated feminine psychology and thoroughly criticized Freud’s account of feminine sexuality. Horney saw gender differences as a function of environmental and not genetic influences.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latin typeface="Arial Black" pitchFamily="34" charset="0"/>
              </a:rPr>
              <a:t>A Feminist’s Perspective </a:t>
            </a:r>
          </a:p>
        </p:txBody>
      </p:sp>
      <p:sp>
        <p:nvSpPr>
          <p:cNvPr id="10243" name="Content Placeholder 2"/>
          <p:cNvSpPr>
            <a:spLocks noGrp="1"/>
          </p:cNvSpPr>
          <p:nvPr>
            <p:ph idx="1"/>
          </p:nvPr>
        </p:nvSpPr>
        <p:spPr/>
        <p:txBody>
          <a:bodyPr/>
          <a:lstStyle/>
          <a:p>
            <a:r>
              <a:rPr lang="en-US" smtClean="0">
                <a:latin typeface="Tahoma" pitchFamily="34" charset="0"/>
                <a:cs typeface="Tahoma" pitchFamily="34" charset="0"/>
              </a:rPr>
              <a:t>A revival of interest In Horney’s approach and views began with the publication of </a:t>
            </a:r>
            <a:r>
              <a:rPr lang="en-US" i="1" smtClean="0">
                <a:latin typeface="Tahoma" pitchFamily="34" charset="0"/>
                <a:cs typeface="Tahoma" pitchFamily="34" charset="0"/>
              </a:rPr>
              <a:t>Feminine Psychology</a:t>
            </a:r>
            <a:r>
              <a:rPr lang="en-US" smtClean="0">
                <a:latin typeface="Tahoma" pitchFamily="34" charset="0"/>
                <a:cs typeface="Tahoma" pitchFamily="34" charset="0"/>
              </a:rPr>
              <a:t> (New York, 1967), a collection of her essays from the 1920s and 30s, many of which were originally written in German. </a:t>
            </a:r>
          </a:p>
          <a:p>
            <a:r>
              <a:rPr lang="en-US" smtClean="0">
                <a:latin typeface="Tahoma" pitchFamily="34" charset="0"/>
                <a:cs typeface="Tahoma" pitchFamily="34" charset="0"/>
              </a:rPr>
              <a:t>She disagreed with Freud about penis envy, female masochism, and feminine development</a:t>
            </a: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latin typeface="Arial Black" pitchFamily="34" charset="0"/>
              </a:rPr>
              <a:t>Ahead of Her Time</a:t>
            </a:r>
          </a:p>
        </p:txBody>
      </p:sp>
      <p:sp>
        <p:nvSpPr>
          <p:cNvPr id="11267" name="Content Placeholder 2"/>
          <p:cNvSpPr>
            <a:spLocks noGrp="1"/>
          </p:cNvSpPr>
          <p:nvPr>
            <p:ph idx="1"/>
          </p:nvPr>
        </p:nvSpPr>
        <p:spPr/>
        <p:txBody>
          <a:bodyPr/>
          <a:lstStyle/>
          <a:p>
            <a:r>
              <a:rPr lang="en-US" smtClean="0">
                <a:latin typeface="Tahoma" pitchFamily="34" charset="0"/>
                <a:cs typeface="Tahoma" pitchFamily="34" charset="0"/>
              </a:rPr>
              <a:t>These essays were controversial when they first appeared and were largely ignored until they reappeared in the 1967 publication.</a:t>
            </a:r>
          </a:p>
          <a:p>
            <a:r>
              <a:rPr lang="en-US" smtClean="0">
                <a:latin typeface="Tahoma" pitchFamily="34" charset="0"/>
                <a:cs typeface="Tahoma" pitchFamily="34" charset="0"/>
              </a:rPr>
              <a:t>Since then, they have been widely read, and there has been a growing recognition that Karen Horney was the first great psychoanalytic feminist. </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latin typeface="Arial Black" pitchFamily="34" charset="0"/>
              </a:rPr>
              <a:t>Women Rule</a:t>
            </a:r>
          </a:p>
        </p:txBody>
      </p:sp>
      <p:sp>
        <p:nvSpPr>
          <p:cNvPr id="12291" name="Content Placeholder 2"/>
          <p:cNvSpPr>
            <a:spLocks noGrp="1"/>
          </p:cNvSpPr>
          <p:nvPr>
            <p:ph idx="1"/>
          </p:nvPr>
        </p:nvSpPr>
        <p:spPr/>
        <p:txBody>
          <a:bodyPr/>
          <a:lstStyle/>
          <a:p>
            <a:r>
              <a:rPr lang="en-US" smtClean="0">
                <a:latin typeface="Tahoma" pitchFamily="34" charset="0"/>
                <a:cs typeface="Tahoma" pitchFamily="34" charset="0"/>
              </a:rPr>
              <a:t>Horney argued that females have intrinsic biological constitutions and patterns of development that must be understood in their own terms and not just as products of their difference from males.</a:t>
            </a:r>
          </a:p>
          <a:p>
            <a:r>
              <a:rPr lang="en-US" smtClean="0">
                <a:latin typeface="Tahoma" pitchFamily="34" charset="0"/>
                <a:cs typeface="Tahoma" pitchFamily="34" charset="0"/>
              </a:rPr>
              <a:t>She contended that psychoanalysis regards women as defective men because it is the product of a male genius (Freud) and a male-dominated culture.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latin typeface="Arial Black" pitchFamily="34" charset="0"/>
              </a:rPr>
              <a:t>Women Rule</a:t>
            </a:r>
          </a:p>
        </p:txBody>
      </p:sp>
      <p:sp>
        <p:nvSpPr>
          <p:cNvPr id="13315" name="Content Placeholder 2"/>
          <p:cNvSpPr>
            <a:spLocks noGrp="1"/>
          </p:cNvSpPr>
          <p:nvPr>
            <p:ph idx="1"/>
          </p:nvPr>
        </p:nvSpPr>
        <p:spPr>
          <a:xfrm>
            <a:off x="304800" y="1371600"/>
            <a:ext cx="8382000" cy="5486400"/>
          </a:xfrm>
        </p:spPr>
        <p:txBody>
          <a:bodyPr/>
          <a:lstStyle/>
          <a:p>
            <a:r>
              <a:rPr lang="en-US" smtClean="0">
                <a:latin typeface="Tahoma" pitchFamily="34" charset="0"/>
                <a:cs typeface="Tahoma" pitchFamily="34" charset="0"/>
              </a:rPr>
              <a:t>The male view of the female has been incorporated into psychoanalysis as a scientific picture of woman's essential nature.</a:t>
            </a:r>
          </a:p>
          <a:p>
            <a:r>
              <a:rPr lang="en-US" smtClean="0">
                <a:latin typeface="Tahoma" pitchFamily="34" charset="0"/>
                <a:cs typeface="Tahoma" pitchFamily="34" charset="0"/>
              </a:rPr>
              <a:t>Horney developed the concept of "womb-envy," contending that male envy of pregnancy, childbirth, and motherhood, and of the breasts and suckling, gives rise to an unconscious tendency to devalue women.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latin typeface="Arial Black" pitchFamily="34" charset="0"/>
              </a:rPr>
              <a:t>Women Rule</a:t>
            </a:r>
          </a:p>
        </p:txBody>
      </p:sp>
      <p:sp>
        <p:nvSpPr>
          <p:cNvPr id="14339" name="Content Placeholder 2"/>
          <p:cNvSpPr>
            <a:spLocks noGrp="1"/>
          </p:cNvSpPr>
          <p:nvPr>
            <p:ph idx="1"/>
          </p:nvPr>
        </p:nvSpPr>
        <p:spPr/>
        <p:txBody>
          <a:bodyPr/>
          <a:lstStyle/>
          <a:p>
            <a:r>
              <a:rPr lang="en-US" smtClean="0">
                <a:latin typeface="Tahoma" pitchFamily="34" charset="0"/>
                <a:cs typeface="Tahoma" pitchFamily="34" charset="0"/>
              </a:rPr>
              <a:t>Men's impulse toward creative work is an overcompensation, she argued, for their small role in procreation.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p:txBody>
          <a:bodyPr/>
          <a:lstStyle/>
          <a:p>
            <a:r>
              <a:rPr lang="en-US" smtClean="0">
                <a:hlinkClick r:id="rId2"/>
              </a:rPr>
              <a:t>http://www.youtube.com/watch?feature=player_detailpage&amp;v=f6jfI10WMGA</a:t>
            </a:r>
            <a:endParaRPr lang="en-US" smtClean="0"/>
          </a:p>
          <a:p>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latin typeface="Arial Black" pitchFamily="34" charset="0"/>
              </a:rPr>
              <a:t>Notable Contributions to Psychology</a:t>
            </a:r>
          </a:p>
        </p:txBody>
      </p:sp>
      <p:sp>
        <p:nvSpPr>
          <p:cNvPr id="15363" name="Content Placeholder 2"/>
          <p:cNvSpPr>
            <a:spLocks noGrp="1"/>
          </p:cNvSpPr>
          <p:nvPr>
            <p:ph idx="1"/>
          </p:nvPr>
        </p:nvSpPr>
        <p:spPr/>
        <p:txBody>
          <a:bodyPr/>
          <a:lstStyle/>
          <a:p>
            <a:r>
              <a:rPr lang="en-US" smtClean="0">
                <a:latin typeface="Tahoma" pitchFamily="34" charset="0"/>
                <a:cs typeface="Tahoma" pitchFamily="34" charset="0"/>
              </a:rPr>
              <a:t>Because of her emphasis on self-realization as the goal of life and the source of healthy values, Horney was recognized by Abraham Maslow as one of the founders of humanistic psychology. </a:t>
            </a:r>
          </a:p>
          <a:p>
            <a:endParaRPr lang="en-US" smtClean="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latin typeface="Arial Black" pitchFamily="34" charset="0"/>
              </a:rPr>
              <a:t>Notable Contributions to Psychology</a:t>
            </a:r>
            <a:endParaRPr lang="en-US" smtClean="0"/>
          </a:p>
        </p:txBody>
      </p:sp>
      <p:sp>
        <p:nvSpPr>
          <p:cNvPr id="3" name="Content Placeholder 2"/>
          <p:cNvSpPr>
            <a:spLocks noGrp="1"/>
          </p:cNvSpPr>
          <p:nvPr>
            <p:ph idx="1"/>
          </p:nvPr>
        </p:nvSpPr>
        <p:spPr/>
        <p:txBody>
          <a:bodyPr/>
          <a:lstStyle/>
          <a:p>
            <a:r>
              <a:rPr lang="en-US" smtClean="0">
                <a:latin typeface="Tahoma" pitchFamily="34" charset="0"/>
                <a:cs typeface="Tahoma" pitchFamily="34" charset="0"/>
              </a:rPr>
              <a:t>Her theory has most in common, perhaps, with the work of Erich Fromm, Ernest Schachtel, Carl Rogers, and Maslow.</a:t>
            </a:r>
          </a:p>
          <a:p>
            <a:r>
              <a:rPr lang="en-US" smtClean="0">
                <a:latin typeface="Tahoma" pitchFamily="34" charset="0"/>
                <a:cs typeface="Tahoma" pitchFamily="34" charset="0"/>
              </a:rPr>
              <a:t> Many of Horney's ideas have made their way, often unacknowledged, into the array of concepts and techniques that are currently employed in clinical practice.</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3600" smtClean="0">
                <a:latin typeface="Arial Black" pitchFamily="34" charset="0"/>
              </a:rPr>
              <a:t>Inherent Constructive Forces</a:t>
            </a:r>
          </a:p>
        </p:txBody>
      </p:sp>
      <p:sp>
        <p:nvSpPr>
          <p:cNvPr id="3075" name="Content Placeholder 2"/>
          <p:cNvSpPr>
            <a:spLocks noGrp="1"/>
          </p:cNvSpPr>
          <p:nvPr>
            <p:ph idx="1"/>
          </p:nvPr>
        </p:nvSpPr>
        <p:spPr>
          <a:xfrm>
            <a:off x="457200" y="1295400"/>
            <a:ext cx="8686800" cy="5562600"/>
          </a:xfrm>
        </p:spPr>
        <p:txBody>
          <a:bodyPr/>
          <a:lstStyle/>
          <a:p>
            <a:r>
              <a:rPr lang="en-US" smtClean="0">
                <a:latin typeface="Tahoma" pitchFamily="34" charset="0"/>
                <a:cs typeface="Tahoma" pitchFamily="34" charset="0"/>
              </a:rPr>
              <a:t>Horney’s belief in inherent constructive forces made her much more optimistic than Freud about the possibilities of psychotherapy.</a:t>
            </a:r>
          </a:p>
          <a:p>
            <a:r>
              <a:rPr lang="en-US" smtClean="0">
                <a:latin typeface="Tahoma" pitchFamily="34" charset="0"/>
                <a:cs typeface="Tahoma" pitchFamily="34" charset="0"/>
              </a:rPr>
              <a:t>According to her, Freud did not have any clear vision of constructive forces and denied their authentic character.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latin typeface="Arial Black" pitchFamily="34" charset="0"/>
              </a:rPr>
              <a:t>Promoted Self-Analysis </a:t>
            </a:r>
          </a:p>
        </p:txBody>
      </p:sp>
      <p:sp>
        <p:nvSpPr>
          <p:cNvPr id="4099" name="Content Placeholder 2"/>
          <p:cNvSpPr>
            <a:spLocks noGrp="1"/>
          </p:cNvSpPr>
          <p:nvPr>
            <p:ph idx="1"/>
          </p:nvPr>
        </p:nvSpPr>
        <p:spPr/>
        <p:txBody>
          <a:bodyPr/>
          <a:lstStyle/>
          <a:p>
            <a:r>
              <a:rPr lang="en-US" smtClean="0">
                <a:latin typeface="Tahoma" pitchFamily="34" charset="0"/>
                <a:cs typeface="Tahoma" pitchFamily="34" charset="0"/>
              </a:rPr>
              <a:t>Horney believed that people were able to act as their own therapists, emphasizing the personal role each person has in their own mental health and encouraging self-analysis and self-help.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latin typeface="Arial Black" pitchFamily="34" charset="0"/>
              </a:rPr>
              <a:t>Horney Vs. Freud </a:t>
            </a:r>
          </a:p>
        </p:txBody>
      </p:sp>
      <p:sp>
        <p:nvSpPr>
          <p:cNvPr id="4099" name="Content Placeholder 2"/>
          <p:cNvSpPr>
            <a:spLocks noGrp="1"/>
          </p:cNvSpPr>
          <p:nvPr>
            <p:ph idx="1"/>
          </p:nvPr>
        </p:nvSpPr>
        <p:spPr/>
        <p:txBody>
          <a:bodyPr/>
          <a:lstStyle/>
          <a:p>
            <a:r>
              <a:rPr lang="en-US" smtClean="0">
                <a:latin typeface="Tahoma" pitchFamily="34" charset="0"/>
                <a:cs typeface="Tahoma" pitchFamily="34" charset="0"/>
              </a:rPr>
              <a:t>For Freud, creativity and love were sublimated forms of libidinal drives, and a striving for self-fulfillment could only be regarded as an expression of narcissistic libido .</a:t>
            </a:r>
          </a:p>
          <a:p>
            <a:r>
              <a:rPr lang="en-US" smtClean="0">
                <a:latin typeface="Tahoma" pitchFamily="34" charset="0"/>
                <a:cs typeface="Tahoma" pitchFamily="34" charset="0"/>
              </a:rPr>
              <a:t>For Horney, the goal of therapy was not to transform hysterical misery into everyday unhappiness but to help people achieve the joy of self-realization.</a:t>
            </a:r>
          </a:p>
          <a:p>
            <a:endParaRPr lang="en-US" smtClean="0">
              <a:latin typeface="Tahoma" pitchFamily="34" charset="0"/>
              <a:cs typeface="Tahoma" pitchFamily="34" charset="0"/>
            </a:endParaRP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latin typeface="Arial Black" pitchFamily="34" charset="0"/>
              </a:rPr>
              <a:t>Self Revelation</a:t>
            </a:r>
          </a:p>
        </p:txBody>
      </p:sp>
      <p:sp>
        <p:nvSpPr>
          <p:cNvPr id="5123" name="Content Placeholder 2"/>
          <p:cNvSpPr>
            <a:spLocks noGrp="1"/>
          </p:cNvSpPr>
          <p:nvPr>
            <p:ph idx="1"/>
          </p:nvPr>
        </p:nvSpPr>
        <p:spPr>
          <a:xfrm>
            <a:off x="457200" y="1600200"/>
            <a:ext cx="8229600" cy="5257800"/>
          </a:xfrm>
        </p:spPr>
        <p:txBody>
          <a:bodyPr/>
          <a:lstStyle/>
          <a:p>
            <a:r>
              <a:rPr lang="en-US" dirty="0" smtClean="0">
                <a:latin typeface="Tahoma" pitchFamily="34" charset="0"/>
                <a:cs typeface="Tahoma" pitchFamily="34" charset="0"/>
              </a:rPr>
              <a:t>Self-revelation is difficult and must be facilitated by the therapists’ having a genuine respect for their patients, a sincere desire for their well-being, and a wholehearted interest in everything they think and feel. </a:t>
            </a:r>
          </a:p>
          <a:p>
            <a:r>
              <a:rPr lang="en-US" dirty="0" smtClean="0">
                <a:latin typeface="Tahoma" pitchFamily="34" charset="0"/>
                <a:cs typeface="Tahoma" pitchFamily="34" charset="0"/>
              </a:rPr>
              <a:t>“The therapist assists them in overcoming fear or hopelessness, giving them a sense that their problems can be resolved.” </a:t>
            </a:r>
          </a:p>
          <a:p>
            <a:r>
              <a:rPr lang="en-US" dirty="0" smtClean="0">
                <a:latin typeface="Tahoma" pitchFamily="34" charset="0"/>
                <a:cs typeface="Tahoma" pitchFamily="34" charset="0"/>
              </a:rPr>
              <a:t>Building </a:t>
            </a:r>
            <a:r>
              <a:rPr lang="en-US" smtClean="0">
                <a:latin typeface="Tahoma" pitchFamily="34" charset="0"/>
                <a:cs typeface="Tahoma" pitchFamily="34" charset="0"/>
              </a:rPr>
              <a:t>Self Efficacy?</a:t>
            </a:r>
            <a:endParaRPr lang="en-US" dirty="0" smtClean="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latin typeface="Arial Black" pitchFamily="34" charset="0"/>
              </a:rPr>
              <a:t>Living With Neurosis</a:t>
            </a:r>
          </a:p>
        </p:txBody>
      </p:sp>
      <p:sp>
        <p:nvSpPr>
          <p:cNvPr id="7171" name="Content Placeholder 2"/>
          <p:cNvSpPr>
            <a:spLocks noGrp="1"/>
          </p:cNvSpPr>
          <p:nvPr>
            <p:ph idx="1"/>
          </p:nvPr>
        </p:nvSpPr>
        <p:spPr/>
        <p:txBody>
          <a:bodyPr/>
          <a:lstStyle/>
          <a:p>
            <a:r>
              <a:rPr lang="en-US" smtClean="0">
                <a:latin typeface="Tahoma" pitchFamily="34" charset="0"/>
                <a:cs typeface="Tahoma" pitchFamily="34" charset="0"/>
              </a:rPr>
              <a:t>“In the course of analysis, patients must confront not only their loss of glory but also their unsavory characteristics, which are the product of their neurosis. They tend to react with unconstructive self-hate, rather than with the self-acceptance that will enable them to grow.”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p:txBody>
          <a:bodyPr/>
          <a:lstStyle/>
          <a:p>
            <a:r>
              <a:rPr lang="en-US" smtClean="0">
                <a:hlinkClick r:id="rId2"/>
              </a:rPr>
              <a:t>http://www.youtube.com/watch?feature=player_detailpage&amp;v=uZq_U2hbnvs</a:t>
            </a:r>
            <a:endParaRPr lang="en-US" smtClean="0"/>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3600" smtClean="0">
                <a:latin typeface="Arial Black" pitchFamily="34" charset="0"/>
              </a:rPr>
              <a:t>Healthy Vs. Neurotic Forces</a:t>
            </a:r>
          </a:p>
        </p:txBody>
      </p:sp>
      <p:sp>
        <p:nvSpPr>
          <p:cNvPr id="8195" name="Content Placeholder 2"/>
          <p:cNvSpPr>
            <a:spLocks noGrp="1"/>
          </p:cNvSpPr>
          <p:nvPr>
            <p:ph idx="1"/>
          </p:nvPr>
        </p:nvSpPr>
        <p:spPr>
          <a:xfrm>
            <a:off x="457200" y="1600200"/>
            <a:ext cx="8305800" cy="5029200"/>
          </a:xfrm>
        </p:spPr>
        <p:txBody>
          <a:bodyPr/>
          <a:lstStyle/>
          <a:p>
            <a:r>
              <a:rPr lang="en-US" smtClean="0">
                <a:latin typeface="Tahoma" pitchFamily="34" charset="0"/>
                <a:cs typeface="Tahoma" pitchFamily="34" charset="0"/>
              </a:rPr>
              <a:t>The conflict between healthy and neurotic forces may never be finally resolved, but there may be a decisive shift in the balance of power. </a:t>
            </a:r>
          </a:p>
          <a:p>
            <a:r>
              <a:rPr lang="en-US" smtClean="0">
                <a:latin typeface="Tahoma" pitchFamily="34" charset="0"/>
                <a:cs typeface="Tahoma" pitchFamily="34" charset="0"/>
              </a:rPr>
              <a:t>Therapy can be terminated when the balance has shifted decisively to the side of the strivings for growth and patients are ready to deal with their problems themselves through continuing self-analysis.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pPr eaLnBrk="1" hangingPunct="1"/>
            <a:r>
              <a:rPr lang="en-US" sz="4000" smtClean="0">
                <a:latin typeface="Arial Black" pitchFamily="34" charset="0"/>
              </a:rPr>
              <a:t>Karen Horney’s </a:t>
            </a:r>
            <a:br>
              <a:rPr lang="en-US" sz="4000" smtClean="0">
                <a:latin typeface="Arial Black" pitchFamily="34" charset="0"/>
              </a:rPr>
            </a:br>
            <a:r>
              <a:rPr lang="en-US" sz="4000" smtClean="0">
                <a:latin typeface="Arial Black" pitchFamily="34" charset="0"/>
              </a:rPr>
              <a:t>Personality Types</a:t>
            </a:r>
          </a:p>
        </p:txBody>
      </p:sp>
      <p:sp>
        <p:nvSpPr>
          <p:cNvPr id="62467" name="Rectangle 3"/>
          <p:cNvSpPr>
            <a:spLocks noGrp="1"/>
          </p:cNvSpPr>
          <p:nvPr>
            <p:ph type="body" idx="1"/>
          </p:nvPr>
        </p:nvSpPr>
        <p:spPr/>
        <p:txBody>
          <a:bodyPr/>
          <a:lstStyle/>
          <a:p>
            <a:pPr eaLnBrk="1" hangingPunct="1"/>
            <a:r>
              <a:rPr lang="en-US" smtClean="0">
                <a:latin typeface="Tahoma" pitchFamily="34" charset="0"/>
              </a:rPr>
              <a:t>Horney identified three unconscious strategies or movements employed by different types of neurotic individuals to deal with basic anxiety:</a:t>
            </a:r>
          </a:p>
          <a:p>
            <a:pPr eaLnBrk="1" hangingPunct="1"/>
            <a:r>
              <a:rPr lang="en-US" smtClean="0">
                <a:latin typeface="Tahoma" pitchFamily="34" charset="0"/>
              </a:rPr>
              <a:t>1) the </a:t>
            </a:r>
            <a:r>
              <a:rPr lang="en-US" b="1" smtClean="0">
                <a:latin typeface="Tahoma" pitchFamily="34" charset="0"/>
              </a:rPr>
              <a:t>compliant type</a:t>
            </a:r>
            <a:r>
              <a:rPr lang="en-US" i="1" smtClean="0">
                <a:latin typeface="Tahoma" pitchFamily="34" charset="0"/>
              </a:rPr>
              <a:t> moves toward </a:t>
            </a:r>
            <a:r>
              <a:rPr lang="en-US" smtClean="0">
                <a:latin typeface="Tahoma" pitchFamily="34" charset="0"/>
              </a:rPr>
              <a:t>other people;</a:t>
            </a:r>
          </a:p>
          <a:p>
            <a:pPr eaLnBrk="1" hangingPunct="1"/>
            <a:r>
              <a:rPr lang="en-US" smtClean="0">
                <a:latin typeface="Tahoma" pitchFamily="34" charset="0"/>
              </a:rPr>
              <a:t>2) the </a:t>
            </a:r>
            <a:r>
              <a:rPr lang="en-US" b="1" smtClean="0">
                <a:latin typeface="Tahoma" pitchFamily="34" charset="0"/>
              </a:rPr>
              <a:t>hostile type</a:t>
            </a:r>
            <a:r>
              <a:rPr lang="en-US" i="1" smtClean="0">
                <a:latin typeface="Tahoma" pitchFamily="34" charset="0"/>
              </a:rPr>
              <a:t> moves against </a:t>
            </a:r>
            <a:r>
              <a:rPr lang="en-US" smtClean="0">
                <a:latin typeface="Tahoma" pitchFamily="34" charset="0"/>
              </a:rPr>
              <a:t>other people; and </a:t>
            </a:r>
          </a:p>
          <a:p>
            <a:pPr eaLnBrk="1" hangingPunct="1"/>
            <a:r>
              <a:rPr lang="en-US" smtClean="0">
                <a:latin typeface="Tahoma" pitchFamily="34" charset="0"/>
              </a:rPr>
              <a:t>3) the </a:t>
            </a:r>
            <a:r>
              <a:rPr lang="en-US" b="1" smtClean="0">
                <a:latin typeface="Tahoma" pitchFamily="34" charset="0"/>
              </a:rPr>
              <a:t>detached type</a:t>
            </a:r>
            <a:r>
              <a:rPr lang="en-US" i="1" smtClean="0">
                <a:latin typeface="Tahoma" pitchFamily="34" charset="0"/>
              </a:rPr>
              <a:t> moves away</a:t>
            </a:r>
            <a:r>
              <a:rPr lang="en-US" smtClean="0">
                <a:latin typeface="Tahoma" pitchFamily="34" charset="0"/>
              </a:rPr>
              <a:t> from other people.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24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4257</TotalTime>
  <Words>866</Words>
  <Application>Microsoft Office PowerPoint</Application>
  <PresentationFormat>On-screen Show (4:3)</PresentationFormat>
  <Paragraphs>50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Karen Danielsen Horney</vt:lpstr>
      <vt:lpstr>Inherent Constructive Forces</vt:lpstr>
      <vt:lpstr>Promoted Self-Analysis </vt:lpstr>
      <vt:lpstr>Horney Vs. Freud </vt:lpstr>
      <vt:lpstr>Self Revelation</vt:lpstr>
      <vt:lpstr>Living With Neurosis</vt:lpstr>
      <vt:lpstr>Slide 7</vt:lpstr>
      <vt:lpstr>Healthy Vs. Neurotic Forces</vt:lpstr>
      <vt:lpstr>Karen Horney’s  Personality Types</vt:lpstr>
      <vt:lpstr>Ideal Vs. Real Self</vt:lpstr>
      <vt:lpstr>A Feminist’s Perspective </vt:lpstr>
      <vt:lpstr>Ahead of Her Time</vt:lpstr>
      <vt:lpstr>Women Rule</vt:lpstr>
      <vt:lpstr>Women Rule</vt:lpstr>
      <vt:lpstr>Women Rule</vt:lpstr>
      <vt:lpstr>Slide 16</vt:lpstr>
      <vt:lpstr>Notable Contributions to Psychology</vt:lpstr>
      <vt:lpstr>Notable Contributions to Psychology</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william.chance</dc:creator>
  <cp:lastModifiedBy>utsa</cp:lastModifiedBy>
  <cp:revision>126</cp:revision>
  <dcterms:created xsi:type="dcterms:W3CDTF">2006-03-21T20:17:23Z</dcterms:created>
  <dcterms:modified xsi:type="dcterms:W3CDTF">2012-11-26T18:46:52Z</dcterms:modified>
</cp:coreProperties>
</file>